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9"/>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271" r:id="rId14"/>
    <p:sldId id="272" r:id="rId15"/>
    <p:sldId id="273" r:id="rId16"/>
    <p:sldId id="296" r:id="rId17"/>
    <p:sldId id="274" r:id="rId18"/>
    <p:sldId id="275" r:id="rId19"/>
    <p:sldId id="276" r:id="rId20"/>
    <p:sldId id="309" r:id="rId21"/>
    <p:sldId id="277" r:id="rId22"/>
    <p:sldId id="278" r:id="rId23"/>
    <p:sldId id="310" r:id="rId24"/>
    <p:sldId id="279" r:id="rId25"/>
    <p:sldId id="280" r:id="rId26"/>
    <p:sldId id="297" r:id="rId27"/>
    <p:sldId id="281" r:id="rId28"/>
    <p:sldId id="298" r:id="rId29"/>
    <p:sldId id="282" r:id="rId30"/>
    <p:sldId id="299" r:id="rId31"/>
    <p:sldId id="300" r:id="rId32"/>
    <p:sldId id="301" r:id="rId33"/>
    <p:sldId id="284" r:id="rId34"/>
    <p:sldId id="293" r:id="rId35"/>
    <p:sldId id="294" r:id="rId36"/>
    <p:sldId id="295" r:id="rId37"/>
    <p:sldId id="285" r:id="rId38"/>
    <p:sldId id="286" r:id="rId39"/>
    <p:sldId id="287" r:id="rId40"/>
    <p:sldId id="288" r:id="rId41"/>
    <p:sldId id="289" r:id="rId42"/>
    <p:sldId id="290" r:id="rId43"/>
    <p:sldId id="291" r:id="rId44"/>
    <p:sldId id="292" r:id="rId45"/>
    <p:sldId id="302" r:id="rId46"/>
    <p:sldId id="303" r:id="rId47"/>
    <p:sldId id="304" r:id="rId48"/>
    <p:sldId id="305" r:id="rId49"/>
    <p:sldId id="312" r:id="rId50"/>
    <p:sldId id="313" r:id="rId51"/>
    <p:sldId id="311" r:id="rId52"/>
    <p:sldId id="269" r:id="rId53"/>
    <p:sldId id="270" r:id="rId54"/>
    <p:sldId id="306" r:id="rId55"/>
    <p:sldId id="260" r:id="rId56"/>
    <p:sldId id="261" r:id="rId57"/>
    <p:sldId id="262" r:id="rId58"/>
  </p:sldIdLst>
  <p:sldSz cx="12192000" cy="6858000"/>
  <p:notesSz cx="6858000" cy="9144000"/>
  <p:embeddedFontLst>
    <p:embeddedFont>
      <p:font typeface="Cambria Math" panose="02040503050406030204" pitchFamily="18" charset="0"/>
      <p:regular r:id="rId60"/>
    </p:embeddedFont>
    <p:embeddedFont>
      <p:font typeface="等线" panose="02010600030101010101" pitchFamily="2" charset="-122"/>
      <p:regular r:id="rId61"/>
      <p:bold r:id="rId62"/>
    </p:embeddedFont>
    <p:embeddedFont>
      <p:font typeface="Century Gothic" panose="020B0502020202020204" pitchFamily="34" charset="0"/>
      <p:regular r:id="rId63"/>
      <p:bold r:id="rId64"/>
      <p:italic r:id="rId65"/>
      <p:boldItalic r:id="rId66"/>
    </p:embeddedFont>
    <p:embeddedFont>
      <p:font typeface="Consolas" panose="020B0609020204030204" pitchFamily="49" charset="0"/>
      <p:regular r:id="rId67"/>
      <p:bold r:id="rId68"/>
      <p:italic r:id="rId69"/>
      <p:boldItalic r:id="rId70"/>
    </p:embeddedFont>
    <p:embeddedFont>
      <p:font typeface="Calibri" panose="020F0502020204030204" pitchFamily="34" charset="0"/>
      <p:regular r:id="rId71"/>
      <p:bold r:id="rId72"/>
      <p:italic r:id="rId73"/>
      <p:boldItalic r:id="rId74"/>
    </p:embeddedFont>
    <p:embeddedFont>
      <p:font typeface="Wingdings 2" panose="05020102010507070707" pitchFamily="18" charset="2"/>
      <p:regular r:id="rId7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2" autoAdjust="0"/>
  </p:normalViewPr>
  <p:slideViewPr>
    <p:cSldViewPr snapToGrid="0">
      <p:cViewPr>
        <p:scale>
          <a:sx n="75" d="100"/>
          <a:sy n="75" d="100"/>
        </p:scale>
        <p:origin x="902"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As for the velocity, we assume that the velocity in a certain cell remains constant. This means that </a:t>
            </a:r>
            <a:r>
              <a:rPr lang="en-US" altLang="zh-CN" sz="1400" dirty="0" err="1" smtClean="0"/>
              <a:t>V_i</a:t>
            </a:r>
            <a:r>
              <a:rPr lang="en-US" altLang="zh-CN" sz="1400" dirty="0" smtClean="0"/>
              <a:t>(A) could be thought as points on the velocity function. Though it might not be so realistic, this assumption enables us to simplify the calculation for the velocity (for it was only used when calculating distance) and wouldn't cause a lot of inaccuracy (meaning that it wouldn't cause much change to the total time), as shown in the graph. This is partly because the basic </a:t>
            </a:r>
            <a:r>
              <a:rPr lang="en-US" altLang="zh-CN" sz="1400" dirty="0" err="1" smtClean="0"/>
              <a:t>timestep</a:t>
            </a:r>
            <a:r>
              <a:rPr lang="en-US" altLang="zh-CN" sz="1400" dirty="0" smtClean="0"/>
              <a:t> is only 1/6 sec, a very short time that wouldn't influence the velocity and distribution of passengers much, and thus according to the formula of calculating velocity, the velocity in a certain </a:t>
            </a:r>
            <a:r>
              <a:rPr lang="en-US" altLang="zh-CN" sz="1400" dirty="0" err="1" smtClean="0"/>
              <a:t>timestep</a:t>
            </a:r>
            <a:r>
              <a:rPr lang="en-US" altLang="zh-CN" sz="1400" dirty="0" smtClean="0"/>
              <a:t> wouldn't change much, so it can be seen as a constant.</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33</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34</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r>
              <a:rPr lang="en-US" altLang="zh-CN" sz="1400" baseline="0" dirty="0" smtClean="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35</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a:t>
            </a:r>
            <a:r>
              <a:rPr lang="en-US" altLang="zh-CN" sz="1400" baseline="0" dirty="0" smtClean="0"/>
              <a:t>are </a:t>
            </a:r>
            <a:r>
              <a:rPr lang="en-US" altLang="zh-CN" sz="1400" baseline="0" dirty="0"/>
              <a:t>according to real-life </a:t>
            </a:r>
            <a:r>
              <a:rPr lang="en-US" altLang="zh-CN" sz="1400" baseline="0" dirty="0" smtClean="0"/>
              <a:t>experience, </a:t>
            </a:r>
            <a:r>
              <a:rPr lang="en-US" altLang="zh-CN" sz="1400" baseline="0" dirty="0"/>
              <a:t>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36</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37</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38</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39</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45</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46</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47</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48</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50</a:t>
            </a:fld>
            <a:endParaRPr lang="zh-CN" altLang="en-US"/>
          </a:p>
        </p:txBody>
      </p:sp>
    </p:spTree>
    <p:extLst>
      <p:ext uri="{BB962C8B-B14F-4D97-AF65-F5344CB8AC3E}">
        <p14:creationId xmlns:p14="http://schemas.microsoft.com/office/powerpoint/2010/main" val="785326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51</a:t>
            </a:fld>
            <a:endParaRPr lang="zh-CN" altLang="en-US"/>
          </a:p>
        </p:txBody>
      </p:sp>
    </p:spTree>
    <p:extLst>
      <p:ext uri="{BB962C8B-B14F-4D97-AF65-F5344CB8AC3E}">
        <p14:creationId xmlns:p14="http://schemas.microsoft.com/office/powerpoint/2010/main" val="782100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a:t>
            </a:r>
            <a:r>
              <a:rPr lang="en-US" altLang="zh-CN" sz="1400" baseline="0" dirty="0" smtClean="0"/>
              <a:t> are</a:t>
            </a:r>
            <a:r>
              <a:rPr lang="en-US" altLang="zh-CN" sz="1400" dirty="0" smtClean="0"/>
              <a:t> </a:t>
            </a:r>
            <a:r>
              <a:rPr lang="en-US" altLang="zh-CN" sz="1400" dirty="0"/>
              <a:t>the main ideas when we apply the</a:t>
            </a:r>
            <a:r>
              <a:rPr lang="en-US" altLang="zh-CN" sz="1400" baseline="0" dirty="0"/>
              <a:t> model to different aircrafts. TETA </a:t>
            </a:r>
            <a:r>
              <a:rPr lang="en-US" altLang="zh-CN" sz="1400" baseline="0" dirty="0" smtClean="0"/>
              <a:t>and the </a:t>
            </a:r>
            <a:r>
              <a:rPr lang="en-US" altLang="zh-CN" sz="1400" baseline="0" dirty="0"/>
              <a:t>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55</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56</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57</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model can be divided into three parts: </a:t>
            </a:r>
            <a:r>
              <a:rPr lang="en-US" altLang="zh-CN" dirty="0" err="1" smtClean="0"/>
              <a:t>Maths</a:t>
            </a:r>
            <a:r>
              <a:rPr lang="en-US" altLang="zh-CN" dirty="0" smtClean="0"/>
              <a:t> Model, Optimization in a mathematical account and Program. The program part can verify the other two parts, and the optimization part can verify the models. The </a:t>
            </a:r>
            <a:r>
              <a:rPr lang="en-US" altLang="zh-CN" dirty="0" err="1" smtClean="0"/>
              <a:t>maths</a:t>
            </a:r>
            <a:r>
              <a:rPr lang="en-US" altLang="zh-CN" dirty="0" smtClean="0"/>
              <a:t> model part mainly discusses the factors that decide a plan is good or not: total boarding time and passenger satisfaction, and also includes some optimization. The optimization part is about ways to make the strategy better. And the program part is to simulate the boarding process, to verify our conclusion given by the model part.</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image" Target="../media/image15.jpeg"/><Relationship Id="rId9"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5.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continuous</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discrete</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can be seen as a distinct </a:t>
                </a:r>
                <a:r>
                  <a:rPr lang="en-US" altLang="zh-CN" sz="1400" b="1" dirty="0" smtClean="0">
                    <a:solidFill>
                      <a:srgbClr val="FF0000"/>
                    </a:solidFill>
                    <a:latin typeface="Times New Roman" panose="02020603050405020304" pitchFamily="18" charset="0"/>
                    <a:cs typeface="Times New Roman" panose="02020603050405020304" pitchFamily="18" charset="0"/>
                  </a:rPr>
                  <a:t>point</a:t>
                </a:r>
                <a:r>
                  <a:rPr lang="en-US" altLang="zh-CN" sz="14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a:t>
            </a:r>
            <a:r>
              <a:rPr lang="en-US" altLang="zh-CN" dirty="0"/>
              <a:t>, the summation (or </a:t>
            </a:r>
            <a:r>
              <a:rPr lang="en-US" altLang="zh-CN" dirty="0"/>
              <a:t>integral) of these two defined velocities will roughly amount to the same value</a:t>
            </a:r>
            <a:r>
              <a:rPr lang="en-US" altLang="zh-CN" dirty="0"/>
              <a:t>.</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15"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16"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58" name="AxMath" r:id="rId3" imgW="7283880" imgH="770760" progId="Equation.AxMath">
                  <p:embed/>
                </p:oleObj>
              </mc:Choice>
              <mc:Fallback>
                <p:oleObj name="AxMath" r:id="rId3" imgW="7283880" imgH="770760" progId="Equation.AxMath">
                  <p:embed/>
                  <p:pic>
                    <p:nvPicPr>
                      <p:cNvPr id="26" name="对象 25"/>
                      <p:cNvPicPr/>
                      <p:nvPr/>
                    </p:nvPicPr>
                    <p:blipFill>
                      <a:blip r:embed="rId4"/>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79"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80"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81"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17"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297" name="AxMath" r:id="rId3" imgW="4208040" imgH="1055880" progId="Equation.AxMath">
                  <p:embed/>
                </p:oleObj>
              </mc:Choice>
              <mc:Fallback>
                <p:oleObj name="AxMath" r:id="rId3" imgW="4208040" imgH="1055880" progId="Equation.AxMath">
                  <p:embed/>
                  <p:pic>
                    <p:nvPicPr>
                      <p:cNvPr id="4" name="对象 3"/>
                      <p:cNvPicPr/>
                      <p:nvPr/>
                    </p:nvPicPr>
                    <p:blipFill>
                      <a:blip r:embed="rId4"/>
                      <a:stretch>
                        <a:fillRect/>
                      </a:stretch>
                    </p:blipFill>
                    <p:spPr>
                      <a:xfrm>
                        <a:off x="1958844" y="3656341"/>
                        <a:ext cx="8274312" cy="2073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10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65"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32"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33"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80"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81"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30" name="AxMath" r:id="rId4" imgW="5991840" imgH="662760" progId="Equation.AxMath">
                  <p:embed/>
                </p:oleObj>
              </mc:Choice>
              <mc:Fallback>
                <p:oleObj name="AxMath" r:id="rId4" imgW="5991840" imgH="662760" progId="Equation.AxMath">
                  <p:embed/>
                  <p:pic>
                    <p:nvPicPr>
                      <p:cNvPr id="2" name="对象 1"/>
                      <p:cNvPicPr/>
                      <p:nvPr/>
                    </p:nvPicPr>
                    <p:blipFill>
                      <a:blip r:embed="rId5"/>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31"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5239265" y="4565057"/>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37"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unexpectedly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unshown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total dissatisfaction is the weighted sum of the three factors, the weight respectively 1, 250 and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solidFill>
                  <a:schemeClr val="tx1"/>
                </a:solidFill>
                <a:latin typeface="Times New Roman" panose="02020603050405020304" pitchFamily="18" charset="0"/>
                <a:cs typeface="Times New Roman" panose="02020603050405020304" pitchFamily="18" charset="0"/>
              </a:rPr>
              <a:t>满意度指数</a:t>
            </a:r>
            <a:r>
              <a:rPr lang="en-US" altLang="zh-CN" dirty="0">
                <a:solidFill>
                  <a:schemeClr val="tx1"/>
                </a:solidFill>
                <a:latin typeface="Times New Roman" panose="02020603050405020304" pitchFamily="18" charset="0"/>
                <a:cs typeface="Times New Roman" panose="02020603050405020304" pitchFamily="18" charset="0"/>
              </a:rPr>
              <a:t/>
            </a:r>
            <a:br>
              <a:rPr lang="en-US" altLang="zh-CN" dirty="0">
                <a:solidFill>
                  <a:schemeClr val="tx1"/>
                </a:solidFill>
                <a:latin typeface="Times New Roman" panose="02020603050405020304" pitchFamily="18" charset="0"/>
                <a:cs typeface="Times New Roman" panose="02020603050405020304" pitchFamily="18" charset="0"/>
              </a:rPr>
            </a:br>
            <a:r>
              <a:rPr lang="en-US" altLang="zh-CN" sz="2000" dirty="0">
                <a:solidFill>
                  <a:schemeClr val="tx1"/>
                </a:solidFill>
                <a:latin typeface="Times New Roman" panose="02020603050405020304" pitchFamily="18" charset="0"/>
                <a:cs typeface="Times New Roman" panose="02020603050405020304" pitchFamily="18" charset="0"/>
              </a:rPr>
              <a:t>Satisfaction Index</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a:t>
              </a:r>
              <a:r>
                <a:rPr lang="en-US" altLang="zh-CN" sz="1500" dirty="0">
                  <a:latin typeface="Times New Roman" panose="02020603050405020304" pitchFamily="18" charset="0"/>
                  <a:ea typeface="宋体" panose="02010600030101010101" pitchFamily="2" charset="-122"/>
                </a:rPr>
                <a:t>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a:p>
            <a:pPr>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TETA Aircraft</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使用三套坐标系</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头等舱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First Class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前方</a:t>
            </a: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From the front</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后方</a:t>
            </a: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 </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From </a:t>
            </a:r>
            <a:r>
              <a:rPr lang="en-US" altLang="zh-CN" sz="150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38546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内容占位符 1"/>
          <p:cNvSpPr>
            <a:spLocks noGrp="1"/>
          </p:cNvSpPr>
          <p:nvPr>
            <p:ph idx="1"/>
          </p:nvPr>
        </p:nvSpPr>
        <p:spPr/>
        <p:txBody>
          <a:bodyPr/>
          <a:lstStyle/>
          <a:p>
            <a:endParaRPr lang="zh-CN" altLang="en-US"/>
          </a:p>
        </p:txBody>
      </p:sp>
    </p:spTree>
    <p:extLst>
      <p:ext uri="{BB962C8B-B14F-4D97-AF65-F5344CB8AC3E}">
        <p14:creationId xmlns:p14="http://schemas.microsoft.com/office/powerpoint/2010/main" val="33996546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 Claim 2</a:t>
            </a: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78490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6119" y="1942121"/>
            <a:ext cx="6733339" cy="48186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381</TotalTime>
  <Words>7142</Words>
  <Application>Microsoft Office PowerPoint</Application>
  <PresentationFormat>宽屏</PresentationFormat>
  <Paragraphs>567</Paragraphs>
  <Slides>57</Slides>
  <Notes>39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57</vt:i4>
      </vt:variant>
    </vt:vector>
  </HeadingPairs>
  <TitlesOfParts>
    <vt:vector size="72" baseType="lpstr">
      <vt:lpstr>Cambria Math</vt:lpstr>
      <vt:lpstr>等线</vt:lpstr>
      <vt:lpstr>Times New Roman</vt:lpstr>
      <vt:lpstr>宋体</vt:lpstr>
      <vt:lpstr>Century Gothic</vt:lpstr>
      <vt:lpstr>S宋体</vt:lpstr>
      <vt:lpstr>宋体</vt:lpstr>
      <vt:lpstr>Consolas</vt:lpstr>
      <vt:lpstr>Calibri</vt:lpstr>
      <vt:lpstr>Wingdings 2</vt:lpstr>
      <vt:lpstr>Wingdings</vt:lpstr>
      <vt:lpstr>Ss</vt:lpstr>
      <vt:lpstr>引用</vt:lpstr>
      <vt:lpstr>AxMath</vt:lpstr>
      <vt:lpstr>Equation.AxMath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68</cp:revision>
  <dcterms:created xsi:type="dcterms:W3CDTF">2022-04-09T13:58:34Z</dcterms:created>
  <dcterms:modified xsi:type="dcterms:W3CDTF">2022-04-11T12:09:03Z</dcterms:modified>
</cp:coreProperties>
</file>